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715000" cx="9144000"/>
  <p:notesSz cx="6858000" cy="9144000"/>
  <p:embeddedFontLst>
    <p:embeddedFont>
      <p:font typeface="Montserrat Black"/>
      <p:bold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Montserrat Medium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0">
          <p15:clr>
            <a:srgbClr val="A4A3A4"/>
          </p15:clr>
        </p15:guide>
        <p15:guide id="2" pos="397">
          <p15:clr>
            <a:srgbClr val="A4A3A4"/>
          </p15:clr>
        </p15:guide>
        <p15:guide id="3" pos="5308">
          <p15:clr>
            <a:srgbClr val="A4A3A4"/>
          </p15:clr>
        </p15:guide>
        <p15:guide id="4" pos="2891">
          <p15:clr>
            <a:srgbClr val="A4A3A4"/>
          </p15:clr>
        </p15:guide>
        <p15:guide id="5" orient="horz" pos="2883">
          <p15:clr>
            <a:srgbClr val="A4A3A4"/>
          </p15:clr>
        </p15:guide>
        <p15:guide id="6" pos="5490">
          <p15:clr>
            <a:srgbClr val="A4A3A4"/>
          </p15:clr>
        </p15:guide>
        <p15:guide id="7" orient="horz" pos="3196">
          <p15:clr>
            <a:srgbClr val="A4A3A4"/>
          </p15:clr>
        </p15:guide>
        <p15:guide id="8" orient="horz" pos="1871">
          <p15:clr>
            <a:srgbClr val="A4A3A4"/>
          </p15:clr>
        </p15:guide>
        <p15:guide id="9" pos="4183">
          <p15:clr>
            <a:srgbClr val="A4A3A4"/>
          </p15:clr>
        </p15:guide>
        <p15:guide id="10" orient="horz" pos="3009">
          <p15:clr>
            <a:srgbClr val="9AA0A6"/>
          </p15:clr>
        </p15:guide>
        <p15:guide id="11" pos="3175">
          <p15:clr>
            <a:srgbClr val="9AA0A6"/>
          </p15:clr>
        </p15:guide>
      </p15:sldGuideLst>
    </p:ext>
    <p:ext uri="GoogleSlidesCustomDataVersion2">
      <go:slidesCustomData xmlns:go="http://customooxmlschemas.google.com/" r:id="rId54" roundtripDataSignature="AMtx7mj1LFSlJU0D3jqXzsyTogUoKH9N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0" orient="horz"/>
        <p:guide pos="397"/>
        <p:guide pos="5308"/>
        <p:guide pos="2891"/>
        <p:guide pos="2883" orient="horz"/>
        <p:guide pos="5490"/>
        <p:guide pos="3196" orient="horz"/>
        <p:guide pos="1871" orient="horz"/>
        <p:guide pos="4183"/>
        <p:guide pos="3009" orient="horz"/>
        <p:guide pos="317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Black-bold.fntdata"/><Relationship Id="rId43" Type="http://schemas.openxmlformats.org/officeDocument/2006/relationships/slide" Target="slides/slide37.xml"/><Relationship Id="rId46" Type="http://schemas.openxmlformats.org/officeDocument/2006/relationships/font" Target="fonts/Montserrat-regular.fntdata"/><Relationship Id="rId45" Type="http://schemas.openxmlformats.org/officeDocument/2006/relationships/font" Target="fonts/Montserrat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MontserratMedium-bold.fntdata"/><Relationship Id="rId50" Type="http://schemas.openxmlformats.org/officeDocument/2006/relationships/font" Target="fonts/MontserratMedium-regular.fntdata"/><Relationship Id="rId53" Type="http://schemas.openxmlformats.org/officeDocument/2006/relationships/font" Target="fonts/MontserratMedium-boldItalic.fntdata"/><Relationship Id="rId52" Type="http://schemas.openxmlformats.org/officeDocument/2006/relationships/font" Target="fonts/MontserratMedium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100"/>
              <a:buNone/>
            </a:pPr>
            <a:r>
              <a:rPr lang="ru-RU" sz="1400">
                <a:latin typeface="Montserrat Medium"/>
                <a:ea typeface="Montserrat Medium"/>
                <a:cs typeface="Montserrat Medium"/>
                <a:sym typeface="Montserrat Medium"/>
              </a:rPr>
              <a:t>https://youtu.be/ZuZnMMMnprY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2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9" name="Google Shape;159;p21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p2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bbbe1b17a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2bbbe1b17a3_0_3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bbe1b17a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g2bbbe1b17a3_0_2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bbe1b17a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g2bbbe1b17a3_0_3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bbe1b17a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2bbbe1b17a3_0_4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bbbe1b17a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g2bbbe1b17a3_0_8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bbe1b17a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g2bbbe1b17a3_0_9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bbbe1b17a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3" name="Google Shape;233;g2bbbe1b17a3_0_10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bbe1b17a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g2bbbe1b17a3_0_11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p2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bbbe1b17a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2bbbe1b17a3_0_12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bbbe1b17a3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4" name="Google Shape;274;g2bbbe1b17a3_0_13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1" name="Google Shape;281;p2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9" name="Google Shape;289;p2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6" name="Google Shape;296;p2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4" name="Google Shape;304;p2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2" name="Google Shape;312;p3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bbe1b17a3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g2bbbe1b17a3_0_15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0" name="Google Shape;320;p31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7" name="Google Shape;327;p3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5" name="Google Shape;335;p33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3" name="Google Shape;343;p34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2" name="Google Shape;352;p3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2" name="Google Shape;372;p3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1" name="Google Shape;381;p3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/>
              <a:t>Раздаем студенческие билеты / рассказываем о том, что нам предстоит делать на занятиях. </a:t>
            </a:r>
            <a:endParaRPr/>
          </a:p>
        </p:txBody>
      </p:sp>
      <p:sp>
        <p:nvSpPr>
          <p:cNvPr id="389" name="Google Shape;389;p38:notes"/>
          <p:cNvSpPr/>
          <p:nvPr>
            <p:ph idx="2" type="sldImg"/>
          </p:nvPr>
        </p:nvSpPr>
        <p:spPr>
          <a:xfrm>
            <a:off x="685800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bbe1b17a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7" name="Google Shape;97;g2bbbe1b17a3_0_16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p11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p1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p1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p1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1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0"/>
          <p:cNvSpPr txBox="1"/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0"/>
          <p:cNvSpPr txBox="1"/>
          <p:nvPr>
            <p:ph idx="1" type="subTitle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2"/>
          <p:cNvSpPr txBox="1"/>
          <p:nvPr>
            <p:ph hasCustomPrompt="1" type="title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52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5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2"/>
          <p:cNvSpPr/>
          <p:nvPr/>
        </p:nvSpPr>
        <p:spPr>
          <a:xfrm>
            <a:off x="180000" y="1352500"/>
            <a:ext cx="8784000" cy="41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" name="Google Shape;60;p42"/>
          <p:cNvCxnSpPr/>
          <p:nvPr/>
        </p:nvCxnSpPr>
        <p:spPr>
          <a:xfrm>
            <a:off x="717700" y="3989083"/>
            <a:ext cx="542400" cy="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1" name="Google Shape;61;p42"/>
          <p:cNvSpPr txBox="1"/>
          <p:nvPr>
            <p:ph type="ctrTitle"/>
          </p:nvPr>
        </p:nvSpPr>
        <p:spPr>
          <a:xfrm>
            <a:off x="622902" y="3145361"/>
            <a:ext cx="68241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4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3" name="Google Shape;63;p42"/>
          <p:cNvSpPr/>
          <p:nvPr/>
        </p:nvSpPr>
        <p:spPr>
          <a:xfrm>
            <a:off x="414675" y="880472"/>
            <a:ext cx="1047399" cy="685222"/>
          </a:xfrm>
          <a:custGeom>
            <a:rect b="b" l="l" r="r" t="t"/>
            <a:pathLst>
              <a:path extrusionOk="0" h="340" w="579">
                <a:moveTo>
                  <a:pt x="0" y="2"/>
                </a:moveTo>
                <a:cubicBezTo>
                  <a:pt x="1" y="1"/>
                  <a:pt x="1" y="0"/>
                  <a:pt x="2" y="0"/>
                </a:cubicBezTo>
                <a:cubicBezTo>
                  <a:pt x="7" y="0"/>
                  <a:pt x="12" y="0"/>
                  <a:pt x="17" y="0"/>
                </a:cubicBezTo>
                <a:cubicBezTo>
                  <a:pt x="25" y="0"/>
                  <a:pt x="32" y="1"/>
                  <a:pt x="40" y="1"/>
                </a:cubicBezTo>
                <a:cubicBezTo>
                  <a:pt x="72" y="3"/>
                  <a:pt x="105" y="5"/>
                  <a:pt x="137" y="7"/>
                </a:cubicBezTo>
                <a:cubicBezTo>
                  <a:pt x="156" y="7"/>
                  <a:pt x="174" y="8"/>
                  <a:pt x="192" y="9"/>
                </a:cubicBezTo>
                <a:cubicBezTo>
                  <a:pt x="221" y="11"/>
                  <a:pt x="250" y="13"/>
                  <a:pt x="279" y="14"/>
                </a:cubicBezTo>
                <a:cubicBezTo>
                  <a:pt x="304" y="16"/>
                  <a:pt x="329" y="17"/>
                  <a:pt x="353" y="18"/>
                </a:cubicBezTo>
                <a:cubicBezTo>
                  <a:pt x="380" y="19"/>
                  <a:pt x="406" y="21"/>
                  <a:pt x="432" y="22"/>
                </a:cubicBezTo>
                <a:cubicBezTo>
                  <a:pt x="455" y="23"/>
                  <a:pt x="478" y="24"/>
                  <a:pt x="501" y="25"/>
                </a:cubicBezTo>
                <a:cubicBezTo>
                  <a:pt x="511" y="25"/>
                  <a:pt x="520" y="26"/>
                  <a:pt x="530" y="26"/>
                </a:cubicBezTo>
                <a:cubicBezTo>
                  <a:pt x="546" y="27"/>
                  <a:pt x="563" y="28"/>
                  <a:pt x="579" y="29"/>
                </a:cubicBezTo>
                <a:cubicBezTo>
                  <a:pt x="579" y="30"/>
                  <a:pt x="579" y="31"/>
                  <a:pt x="579" y="33"/>
                </a:cubicBezTo>
                <a:cubicBezTo>
                  <a:pt x="577" y="37"/>
                  <a:pt x="576" y="42"/>
                  <a:pt x="574" y="46"/>
                </a:cubicBezTo>
                <a:cubicBezTo>
                  <a:pt x="567" y="70"/>
                  <a:pt x="561" y="94"/>
                  <a:pt x="553" y="117"/>
                </a:cubicBezTo>
                <a:cubicBezTo>
                  <a:pt x="546" y="138"/>
                  <a:pt x="539" y="159"/>
                  <a:pt x="531" y="180"/>
                </a:cubicBezTo>
                <a:cubicBezTo>
                  <a:pt x="528" y="188"/>
                  <a:pt x="523" y="196"/>
                  <a:pt x="518" y="204"/>
                </a:cubicBezTo>
                <a:cubicBezTo>
                  <a:pt x="517" y="206"/>
                  <a:pt x="513" y="208"/>
                  <a:pt x="510" y="208"/>
                </a:cubicBezTo>
                <a:cubicBezTo>
                  <a:pt x="505" y="209"/>
                  <a:pt x="499" y="209"/>
                  <a:pt x="494" y="209"/>
                </a:cubicBezTo>
                <a:cubicBezTo>
                  <a:pt x="481" y="211"/>
                  <a:pt x="468" y="214"/>
                  <a:pt x="458" y="223"/>
                </a:cubicBezTo>
                <a:cubicBezTo>
                  <a:pt x="447" y="233"/>
                  <a:pt x="437" y="243"/>
                  <a:pt x="426" y="253"/>
                </a:cubicBezTo>
                <a:cubicBezTo>
                  <a:pt x="406" y="270"/>
                  <a:pt x="385" y="288"/>
                  <a:pt x="365" y="305"/>
                </a:cubicBezTo>
                <a:cubicBezTo>
                  <a:pt x="352" y="317"/>
                  <a:pt x="338" y="328"/>
                  <a:pt x="320" y="333"/>
                </a:cubicBezTo>
                <a:cubicBezTo>
                  <a:pt x="297" y="340"/>
                  <a:pt x="275" y="336"/>
                  <a:pt x="256" y="320"/>
                </a:cubicBezTo>
                <a:cubicBezTo>
                  <a:pt x="223" y="292"/>
                  <a:pt x="191" y="264"/>
                  <a:pt x="159" y="235"/>
                </a:cubicBezTo>
                <a:cubicBezTo>
                  <a:pt x="147" y="224"/>
                  <a:pt x="135" y="214"/>
                  <a:pt x="119" y="210"/>
                </a:cubicBezTo>
                <a:cubicBezTo>
                  <a:pt x="109" y="208"/>
                  <a:pt x="99" y="208"/>
                  <a:pt x="89" y="207"/>
                </a:cubicBezTo>
                <a:cubicBezTo>
                  <a:pt x="87" y="206"/>
                  <a:pt x="84" y="206"/>
                  <a:pt x="83" y="204"/>
                </a:cubicBezTo>
                <a:cubicBezTo>
                  <a:pt x="76" y="186"/>
                  <a:pt x="69" y="169"/>
                  <a:pt x="61" y="151"/>
                </a:cubicBezTo>
                <a:cubicBezTo>
                  <a:pt x="54" y="132"/>
                  <a:pt x="46" y="113"/>
                  <a:pt x="38" y="93"/>
                </a:cubicBezTo>
                <a:cubicBezTo>
                  <a:pt x="30" y="74"/>
                  <a:pt x="22" y="55"/>
                  <a:pt x="14" y="36"/>
                </a:cubicBezTo>
                <a:cubicBezTo>
                  <a:pt x="10" y="24"/>
                  <a:pt x="5" y="13"/>
                  <a:pt x="0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175" y="377889"/>
            <a:ext cx="3251419" cy="6167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42"/>
          <p:cNvSpPr/>
          <p:nvPr/>
        </p:nvSpPr>
        <p:spPr>
          <a:xfrm>
            <a:off x="586850" y="3873917"/>
            <a:ext cx="1047300" cy="43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452">
          <p15:clr>
            <a:srgbClr val="F9AD4C"/>
          </p15:clr>
        </p15:guide>
        <p15:guide id="2" orient="horz" pos="399">
          <p15:clr>
            <a:srgbClr val="F9AD4C"/>
          </p15:clr>
        </p15:guide>
        <p15:guide id="3" orient="horz" pos="529">
          <p15:clr>
            <a:srgbClr val="F9AD4C"/>
          </p15:clr>
        </p15:guide>
        <p15:guide id="4" pos="5308">
          <p15:clr>
            <a:srgbClr val="F9AD4C"/>
          </p15:clr>
        </p15:guide>
        <p15:guide id="5" pos="794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3"/>
          <p:cNvSpPr/>
          <p:nvPr/>
        </p:nvSpPr>
        <p:spPr>
          <a:xfrm>
            <a:off x="180000" y="215000"/>
            <a:ext cx="8784000" cy="528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43"/>
          <p:cNvSpPr txBox="1"/>
          <p:nvPr>
            <p:ph type="title"/>
          </p:nvPr>
        </p:nvSpPr>
        <p:spPr>
          <a:xfrm>
            <a:off x="622450" y="396778"/>
            <a:ext cx="6111600" cy="16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43"/>
          <p:cNvSpPr txBox="1"/>
          <p:nvPr>
            <p:ph idx="1" type="body"/>
          </p:nvPr>
        </p:nvSpPr>
        <p:spPr>
          <a:xfrm>
            <a:off x="634825" y="1161222"/>
            <a:ext cx="6111600" cy="26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▶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▸"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▹"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▸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▹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730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▸"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667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Char char="▹"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667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Char char="▸"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Char char="▸"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4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4"/>
          <p:cNvSpPr txBox="1"/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4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5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5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6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6"/>
          <p:cNvSpPr txBox="1"/>
          <p:nvPr>
            <p:ph idx="1" type="body"/>
          </p:nvPr>
        </p:nvSpPr>
        <p:spPr>
          <a:xfrm>
            <a:off x="311700" y="1280528"/>
            <a:ext cx="39999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6"/>
          <p:cNvSpPr txBox="1"/>
          <p:nvPr>
            <p:ph idx="2" type="body"/>
          </p:nvPr>
        </p:nvSpPr>
        <p:spPr>
          <a:xfrm>
            <a:off x="4832400" y="1280528"/>
            <a:ext cx="39999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7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8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48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4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9"/>
          <p:cNvSpPr txBox="1"/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4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0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0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50"/>
          <p:cNvSpPr txBox="1"/>
          <p:nvPr>
            <p:ph idx="1" type="subTitle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50"/>
          <p:cNvSpPr txBox="1"/>
          <p:nvPr>
            <p:ph idx="2" type="body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5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1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5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 txBox="1"/>
          <p:nvPr>
            <p:ph type="title"/>
          </p:nvPr>
        </p:nvSpPr>
        <p:spPr>
          <a:xfrm>
            <a:off x="778642" y="329224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41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41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AAAA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41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AAAAA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9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48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34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15.png"/><Relationship Id="rId5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Relationship Id="rId5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42.png"/><Relationship Id="rId5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Relationship Id="rId4" Type="http://schemas.openxmlformats.org/officeDocument/2006/relationships/image" Target="../media/image3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Relationship Id="rId4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Relationship Id="rId4" Type="http://schemas.openxmlformats.org/officeDocument/2006/relationships/image" Target="../media/image3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4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3.png"/><Relationship Id="rId4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Relationship Id="rId4" Type="http://schemas.openxmlformats.org/officeDocument/2006/relationships/image" Target="../media/image3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Relationship Id="rId4" Type="http://schemas.openxmlformats.org/officeDocument/2006/relationships/image" Target="../media/image4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Relationship Id="rId4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6.png"/><Relationship Id="rId4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Relationship Id="rId4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Relationship Id="rId4" Type="http://schemas.openxmlformats.org/officeDocument/2006/relationships/image" Target="../media/image5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6.png"/><Relationship Id="rId4" Type="http://schemas.openxmlformats.org/officeDocument/2006/relationships/image" Target="../media/image5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4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"/>
          <p:cNvPicPr preferRelativeResize="0"/>
          <p:nvPr/>
        </p:nvPicPr>
        <p:blipFill rotWithShape="1">
          <a:blip r:embed="rId3">
            <a:alphaModFix/>
          </a:blip>
          <a:srcRect b="12575" l="0" r="0" t="10445"/>
          <a:stretch/>
        </p:blipFill>
        <p:spPr>
          <a:xfrm>
            <a:off x="0" y="-7833"/>
            <a:ext cx="9144000" cy="573066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"/>
          <p:cNvSpPr/>
          <p:nvPr/>
        </p:nvSpPr>
        <p:spPr>
          <a:xfrm>
            <a:off x="0" y="-7833"/>
            <a:ext cx="9144000" cy="5730600"/>
          </a:xfrm>
          <a:prstGeom prst="rect">
            <a:avLst/>
          </a:prstGeom>
          <a:solidFill>
            <a:srgbClr val="8339E0">
              <a:alpha val="6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"/>
          <p:cNvSpPr txBox="1"/>
          <p:nvPr/>
        </p:nvSpPr>
        <p:spPr>
          <a:xfrm>
            <a:off x="503225" y="484667"/>
            <a:ext cx="8227500" cy="48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Международная школа программирования </a:t>
            </a:r>
            <a:r>
              <a:rPr b="0" i="0" lang="ru-RU" sz="4800" u="none" cap="none" strike="noStrike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«Алгоритмика»</a:t>
            </a:r>
            <a:endParaRPr b="0" i="0" sz="4800" u="none" cap="none" strike="noStrike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79" name="Google Shape;7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68725" y="4344950"/>
            <a:ext cx="1606549" cy="33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/>
          <p:nvPr/>
        </p:nvSpPr>
        <p:spPr>
          <a:xfrm rot="9601470">
            <a:off x="6894102" y="2441334"/>
            <a:ext cx="1545584" cy="415577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0"/>
          <p:cNvSpPr/>
          <p:nvPr/>
        </p:nvSpPr>
        <p:spPr>
          <a:xfrm>
            <a:off x="4811775" y="2255550"/>
            <a:ext cx="2057700" cy="1538100"/>
          </a:xfrm>
          <a:prstGeom prst="rect">
            <a:avLst/>
          </a:prstGeom>
          <a:noFill/>
          <a:ln cap="flat" cmpd="sng" w="38100">
            <a:solidFill>
              <a:srgbClr val="0C0C0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графическая вставка, иллюстрация, Мультфильм, Графика&#10;&#10;Автоматически созданное описание" id="156" name="Google Shape;15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89951" y="3257918"/>
            <a:ext cx="1945132" cy="1691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 rot="9601470">
            <a:off x="6460386" y="3965635"/>
            <a:ext cx="1545584" cy="415577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4793977" y="4362451"/>
            <a:ext cx="1701000" cy="1012200"/>
          </a:xfrm>
          <a:prstGeom prst="rect">
            <a:avLst/>
          </a:prstGeom>
          <a:noFill/>
          <a:ln cap="flat" cmpd="sng" w="38100">
            <a:solidFill>
              <a:srgbClr val="0C0C0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Графика, мультфильм, рисунок, графическая вставка&#10;&#10;Автоматически созданное описание" id="166" name="Google Shape;166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8103" y="3459463"/>
            <a:ext cx="1111112" cy="1173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172" name="Google Shape;1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Шрифт, Графика, графический дизайн, логотип&#10;&#10;Автоматически созданное описание" id="173" name="Google Shape;17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7494" y="2188605"/>
            <a:ext cx="6556360" cy="2206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ctrTitle"/>
          </p:nvPr>
        </p:nvSpPr>
        <p:spPr>
          <a:xfrm>
            <a:off x="556341" y="2118263"/>
            <a:ext cx="7735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А к</a:t>
            </a: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ак писать код?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402819">
            <a:off x="6362325" y="2476063"/>
            <a:ext cx="2113624" cy="3154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33935">
            <a:off x="4347725" y="1723413"/>
            <a:ext cx="2067094" cy="249363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2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g2bbbe1b17a3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800" y="2759158"/>
            <a:ext cx="2691629" cy="1941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bbbe1b17a3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625" y="3167333"/>
            <a:ext cx="2391383" cy="19416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bbbe1b17a3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bbbe1b17a3_0_3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sp>
        <p:nvSpPr>
          <p:cNvPr id="190" name="Google Shape;190;g2bbbe1b17a3_0_3"/>
          <p:cNvSpPr txBox="1"/>
          <p:nvPr>
            <p:ph type="ctrTitle"/>
          </p:nvPr>
        </p:nvSpPr>
        <p:spPr>
          <a:xfrm>
            <a:off x="556341" y="2118263"/>
            <a:ext cx="7735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Помогут пазлы!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2bbbe1b17a3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bbbe1b17a3_0_29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197" name="Google Shape;197;g2bbbe1b17a3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3875" y="2087950"/>
            <a:ext cx="4540500" cy="32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bbbe1b17a3_0_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550" y="2160700"/>
            <a:ext cx="604450" cy="308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2bbbe1b17a3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bbbe1b17a3_0_38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05" name="Google Shape;205;g2bbbe1b17a3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400" y="2094675"/>
            <a:ext cx="4532905" cy="32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2bbbe1b17a3_0_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550" y="2160700"/>
            <a:ext cx="604450" cy="308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g2bbbe1b17a3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2bbbe1b17a3_0_47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13" name="Google Shape;213;g2bbbe1b17a3_0_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833" y="2382075"/>
            <a:ext cx="1063200" cy="72997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4" name="Google Shape;214;g2bbbe1b17a3_0_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7283" y="2382075"/>
            <a:ext cx="3838575" cy="200977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g2bbbe1b17a3_0_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875" y="2397300"/>
            <a:ext cx="1063200" cy="920382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g2bbbe1b17a3_0_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2bbbe1b17a3_0_88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22" name="Google Shape;222;g2bbbe1b17a3_0_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4775" y="2397300"/>
            <a:ext cx="3843575" cy="214232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2bbbe1b17a3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2bbbe1b17a3_0_97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29" name="Google Shape;229;g2bbbe1b17a3_0_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013" y="2458350"/>
            <a:ext cx="944921" cy="798300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0" name="Google Shape;230;g2bbbe1b17a3_0_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9875" y="2458350"/>
            <a:ext cx="4856575" cy="273352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"/>
          <p:cNvSpPr txBox="1"/>
          <p:nvPr>
            <p:ph type="ctrTitle"/>
          </p:nvPr>
        </p:nvSpPr>
        <p:spPr>
          <a:xfrm>
            <a:off x="944541" y="1773594"/>
            <a:ext cx="70155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1" lang="ru-RU" sz="6000">
                <a:latin typeface="Montserrat"/>
                <a:ea typeface="Montserrat"/>
                <a:cs typeface="Montserrat"/>
                <a:sym typeface="Montserrat"/>
              </a:rPr>
              <a:t>Познакомимся?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" name="Google Shape;8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2293" y="2827848"/>
            <a:ext cx="1748935" cy="1748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70243" y="2865547"/>
            <a:ext cx="1834918" cy="1834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87336" y="131796"/>
            <a:ext cx="1834918" cy="121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g2bbbe1b17a3_0_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2bbbe1b17a3_0_106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37" name="Google Shape;237;g2bbbe1b17a3_0_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013" y="2442819"/>
            <a:ext cx="944925" cy="676961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8" name="Google Shape;238;g2bbbe1b17a3_0_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4750" y="2442825"/>
            <a:ext cx="6257925" cy="199072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2bbbe1b17a3_0_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425" y="-2"/>
            <a:ext cx="1948075" cy="15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2bbbe1b17a3_0_115"/>
          <p:cNvSpPr txBox="1"/>
          <p:nvPr>
            <p:ph type="ctrTitle"/>
          </p:nvPr>
        </p:nvSpPr>
        <p:spPr>
          <a:xfrm>
            <a:off x="1056725" y="1390300"/>
            <a:ext cx="8053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программирования</a:t>
            </a:r>
            <a:endParaRPr/>
          </a:p>
        </p:txBody>
      </p:sp>
      <p:pic>
        <p:nvPicPr>
          <p:cNvPr id="245" name="Google Shape;245;g2bbbe1b17a3_0_115"/>
          <p:cNvPicPr preferRelativeResize="0"/>
          <p:nvPr/>
        </p:nvPicPr>
        <p:blipFill rotWithShape="1">
          <a:blip r:embed="rId4">
            <a:alphaModFix/>
          </a:blip>
          <a:srcRect b="9049" l="0" r="0" t="0"/>
          <a:stretch/>
        </p:blipFill>
        <p:spPr>
          <a:xfrm>
            <a:off x="857438" y="2512799"/>
            <a:ext cx="806075" cy="1159900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6" name="Google Shape;246;g2bbbe1b17a3_0_115"/>
          <p:cNvPicPr preferRelativeResize="0"/>
          <p:nvPr/>
        </p:nvPicPr>
        <p:blipFill rotWithShape="1">
          <a:blip r:embed="rId5">
            <a:alphaModFix/>
          </a:blip>
          <a:srcRect b="7372" l="0" r="0" t="8565"/>
          <a:stretch/>
        </p:blipFill>
        <p:spPr>
          <a:xfrm>
            <a:off x="3193400" y="2512800"/>
            <a:ext cx="4379975" cy="1819175"/>
          </a:xfrm>
          <a:prstGeom prst="rect">
            <a:avLst/>
          </a:prstGeom>
          <a:noFill/>
          <a:ln cap="flat" cmpd="sng" w="1905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Написать код для элементов управления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2" name="Google Shape;25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050" y="2313538"/>
            <a:ext cx="3154662" cy="3154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9737" y="2219138"/>
            <a:ext cx="4381500" cy="27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bbbe1b17a3_0_128"/>
          <p:cNvSpPr txBox="1"/>
          <p:nvPr>
            <p:ph type="ctrTitle"/>
          </p:nvPr>
        </p:nvSpPr>
        <p:spPr>
          <a:xfrm>
            <a:off x="1150441" y="1457238"/>
            <a:ext cx="7735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Написать код для элементов управления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g2bbbe1b17a3_0_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bbbe1b17a3_0_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9550" y="2255538"/>
            <a:ext cx="4181475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bbbe1b17a3_0_128"/>
          <p:cNvSpPr/>
          <p:nvPr/>
        </p:nvSpPr>
        <p:spPr>
          <a:xfrm>
            <a:off x="2308302" y="3103050"/>
            <a:ext cx="611400" cy="307200"/>
          </a:xfrm>
          <a:prstGeom prst="rightArrow">
            <a:avLst>
              <a:gd fmla="val 50000" name="adj1"/>
              <a:gd fmla="val 110000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38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2bbbe1b17a3_0_128"/>
          <p:cNvSpPr/>
          <p:nvPr/>
        </p:nvSpPr>
        <p:spPr>
          <a:xfrm rot="-5400000">
            <a:off x="1733377" y="2816625"/>
            <a:ext cx="611400" cy="307200"/>
          </a:xfrm>
          <a:prstGeom prst="rightArrow">
            <a:avLst>
              <a:gd fmla="val 50000" name="adj1"/>
              <a:gd fmla="val 110000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38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bbbe1b17a3_0_128"/>
          <p:cNvSpPr/>
          <p:nvPr/>
        </p:nvSpPr>
        <p:spPr>
          <a:xfrm rot="10800000">
            <a:off x="1158452" y="3103050"/>
            <a:ext cx="611400" cy="307200"/>
          </a:xfrm>
          <a:prstGeom prst="rightArrow">
            <a:avLst>
              <a:gd fmla="val 50000" name="adj1"/>
              <a:gd fmla="val 110000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38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bbbe1b17a3_0_128"/>
          <p:cNvSpPr/>
          <p:nvPr/>
        </p:nvSpPr>
        <p:spPr>
          <a:xfrm>
            <a:off x="5697850" y="2368375"/>
            <a:ext cx="746700" cy="65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bbbe1b17a3_0_128"/>
          <p:cNvSpPr/>
          <p:nvPr/>
        </p:nvSpPr>
        <p:spPr>
          <a:xfrm>
            <a:off x="6521625" y="3133400"/>
            <a:ext cx="746700" cy="65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2bbbe1b17a3_0_128"/>
          <p:cNvSpPr/>
          <p:nvPr/>
        </p:nvSpPr>
        <p:spPr>
          <a:xfrm>
            <a:off x="6521625" y="2368375"/>
            <a:ext cx="746700" cy="65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2bbbe1b17a3_0_128"/>
          <p:cNvSpPr/>
          <p:nvPr/>
        </p:nvSpPr>
        <p:spPr>
          <a:xfrm>
            <a:off x="5696950" y="3103050"/>
            <a:ext cx="746700" cy="682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2bbbe1b17a3_0_128"/>
          <p:cNvSpPr/>
          <p:nvPr/>
        </p:nvSpPr>
        <p:spPr>
          <a:xfrm>
            <a:off x="4873175" y="2368375"/>
            <a:ext cx="746700" cy="65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2bbbe1b17a3_0_128"/>
          <p:cNvSpPr/>
          <p:nvPr/>
        </p:nvSpPr>
        <p:spPr>
          <a:xfrm>
            <a:off x="4872275" y="3103050"/>
            <a:ext cx="746700" cy="682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bbbe1b17a3_0_128"/>
          <p:cNvSpPr/>
          <p:nvPr/>
        </p:nvSpPr>
        <p:spPr>
          <a:xfrm>
            <a:off x="4067800" y="3133400"/>
            <a:ext cx="726600" cy="65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71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bbe1b17a3_0_135"/>
          <p:cNvSpPr txBox="1"/>
          <p:nvPr>
            <p:ph type="ctrTitle"/>
          </p:nvPr>
        </p:nvSpPr>
        <p:spPr>
          <a:xfrm>
            <a:off x="1150441" y="1457238"/>
            <a:ext cx="7735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Написать код для элементов управления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7" name="Google Shape;277;g2bbbe1b17a3_0_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2bbbe1b17a3_0_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7950" y="2557463"/>
            <a:ext cx="6000750" cy="2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графическая вставка, иллюстрация, мультфильм, Графика&#10;&#10;Автоматически созданное описание" id="283" name="Google Shape;28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9120" y="1457238"/>
            <a:ext cx="4123263" cy="3708098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6"/>
          <p:cNvSpPr txBox="1"/>
          <p:nvPr>
            <p:ph type="ctrTitle"/>
          </p:nvPr>
        </p:nvSpPr>
        <p:spPr>
          <a:xfrm>
            <a:off x="1150441" y="1457238"/>
            <a:ext cx="6904230" cy="77708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Протестировать игру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5" name="Google Shape;28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6"/>
          <p:cNvSpPr txBox="1"/>
          <p:nvPr/>
        </p:nvSpPr>
        <p:spPr>
          <a:xfrm>
            <a:off x="1150441" y="2157785"/>
            <a:ext cx="6904230" cy="68679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Noto Sans Symbols"/>
              <a:buChar char="✔"/>
            </a:pPr>
            <a:r>
              <a:rPr b="1" i="0" lang="ru-RU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СОХРАНИТЬ игру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графическая вставка, Детское искусство, рисунок, иллюстрация&#10;&#10;Автоматически созданное описание" id="293" name="Google Shape;293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04025" y="1875272"/>
            <a:ext cx="369570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9" name="Google Shape;29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8"/>
          <p:cNvPicPr preferRelativeResize="0"/>
          <p:nvPr/>
        </p:nvPicPr>
        <p:blipFill rotWithShape="1">
          <a:blip r:embed="rId4">
            <a:alphaModFix/>
          </a:blip>
          <a:srcRect b="0" l="6120" r="12562" t="0"/>
          <a:stretch/>
        </p:blipFill>
        <p:spPr>
          <a:xfrm>
            <a:off x="5203002" y="2507650"/>
            <a:ext cx="1319917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8"/>
          <p:cNvSpPr txBox="1"/>
          <p:nvPr/>
        </p:nvSpPr>
        <p:spPr>
          <a:xfrm>
            <a:off x="1150441" y="2261375"/>
            <a:ext cx="4563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84" y="2141907"/>
            <a:ext cx="6928832" cy="297970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9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8" name="Google Shape;30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9"/>
          <p:cNvSpPr/>
          <p:nvPr/>
        </p:nvSpPr>
        <p:spPr>
          <a:xfrm rot="-9479852">
            <a:off x="3004750" y="4264039"/>
            <a:ext cx="1545689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0441" y="2263201"/>
            <a:ext cx="6996150" cy="118859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0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6" name="Google Shape;31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0"/>
          <p:cNvSpPr/>
          <p:nvPr/>
        </p:nvSpPr>
        <p:spPr>
          <a:xfrm rot="-7969764">
            <a:off x="1894572" y="3374919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bbe1b17a3_0_157"/>
          <p:cNvSpPr txBox="1"/>
          <p:nvPr>
            <p:ph type="ctrTitle"/>
          </p:nvPr>
        </p:nvSpPr>
        <p:spPr>
          <a:xfrm>
            <a:off x="944541" y="1773594"/>
            <a:ext cx="70155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1" lang="ru-RU" sz="6000">
                <a:latin typeface="Montserrat"/>
                <a:ea typeface="Montserrat"/>
                <a:cs typeface="Montserrat"/>
                <a:sym typeface="Montserrat"/>
              </a:rPr>
              <a:t>Познакомимся?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g2bbbe1b17a3_0_1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7336" y="131796"/>
            <a:ext cx="1834918" cy="12192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2bbbe1b17a3_0_157"/>
          <p:cNvSpPr txBox="1"/>
          <p:nvPr/>
        </p:nvSpPr>
        <p:spPr>
          <a:xfrm>
            <a:off x="717550" y="3149250"/>
            <a:ext cx="7391700" cy="19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chemeClr val="lt1"/>
                </a:solidFill>
              </a:rPr>
              <a:t>Родитель </a:t>
            </a:r>
            <a:r>
              <a:rPr lang="ru-RU" sz="2100">
                <a:solidFill>
                  <a:schemeClr val="lt1"/>
                </a:solidFill>
              </a:rPr>
              <a:t>своё имя и интересный факт </a:t>
            </a:r>
            <a:r>
              <a:rPr lang="ru-RU" sz="2100">
                <a:solidFill>
                  <a:schemeClr val="lt1"/>
                </a:solidFill>
              </a:rPr>
              <a:t>про ребенка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chemeClr val="lt1"/>
                </a:solidFill>
              </a:rPr>
              <a:t>А ребята свои имена, и то, за что они любят родителей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1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3" name="Google Shape;32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1"/>
          <p:cNvPicPr preferRelativeResize="0"/>
          <p:nvPr/>
        </p:nvPicPr>
        <p:blipFill rotWithShape="1">
          <a:blip r:embed="rId4">
            <a:alphaModFix/>
          </a:blip>
          <a:srcRect b="0" l="0" r="5916" t="0"/>
          <a:stretch/>
        </p:blipFill>
        <p:spPr>
          <a:xfrm>
            <a:off x="5572601" y="2431013"/>
            <a:ext cx="1252257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0" name="Google Shape;33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2"/>
          <p:cNvSpPr/>
          <p:nvPr/>
        </p:nvSpPr>
        <p:spPr>
          <a:xfrm rot="-436336">
            <a:off x="-240084" y="3096622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1732" y="2083242"/>
            <a:ext cx="6844266" cy="3258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8938" y="2011629"/>
            <a:ext cx="4926123" cy="324026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3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9" name="Google Shape;33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3"/>
          <p:cNvSpPr/>
          <p:nvPr/>
        </p:nvSpPr>
        <p:spPr>
          <a:xfrm rot="8852341">
            <a:off x="4966876" y="4292642"/>
            <a:ext cx="1142532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8101" y="2201237"/>
            <a:ext cx="6147795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4"/>
          <p:cNvSpPr txBox="1"/>
          <p:nvPr>
            <p:ph type="ctrTitle"/>
          </p:nvPr>
        </p:nvSpPr>
        <p:spPr>
          <a:xfrm>
            <a:off x="1150441" y="1457238"/>
            <a:ext cx="4256446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Загрузить игру на сайт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7" name="Google Shape;347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4"/>
          <p:cNvSpPr/>
          <p:nvPr/>
        </p:nvSpPr>
        <p:spPr>
          <a:xfrm rot="-9311379">
            <a:off x="5317879" y="3737354"/>
            <a:ext cx="1453611" cy="478627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4"/>
          <p:cNvSpPr txBox="1"/>
          <p:nvPr/>
        </p:nvSpPr>
        <p:spPr>
          <a:xfrm>
            <a:off x="1150441" y="4352838"/>
            <a:ext cx="5011820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Noto Sans Symbols"/>
              <a:buChar char="✔"/>
            </a:pPr>
            <a:r>
              <a:rPr b="1" i="0" lang="ru-RU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Выбрать измененную игру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436" y="1231070"/>
            <a:ext cx="8457598" cy="4216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5"/>
          <p:cNvSpPr/>
          <p:nvPr/>
        </p:nvSpPr>
        <p:spPr>
          <a:xfrm rot="-3706445">
            <a:off x="-15624" y="1845561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5"/>
          <p:cNvSpPr/>
          <p:nvPr/>
        </p:nvSpPr>
        <p:spPr>
          <a:xfrm rot="2885400">
            <a:off x="4264384" y="618518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35"/>
          <p:cNvSpPr/>
          <p:nvPr/>
        </p:nvSpPr>
        <p:spPr>
          <a:xfrm rot="2885400">
            <a:off x="310229" y="4432241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5"/>
          <p:cNvSpPr/>
          <p:nvPr/>
        </p:nvSpPr>
        <p:spPr>
          <a:xfrm rot="2885400">
            <a:off x="310230" y="4432241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5"/>
          <p:cNvSpPr/>
          <p:nvPr/>
        </p:nvSpPr>
        <p:spPr>
          <a:xfrm rot="2885400">
            <a:off x="2861329" y="4276134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5"/>
          <p:cNvSpPr/>
          <p:nvPr/>
        </p:nvSpPr>
        <p:spPr>
          <a:xfrm rot="8718895">
            <a:off x="6065570" y="4432241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5"/>
          <p:cNvSpPr/>
          <p:nvPr/>
        </p:nvSpPr>
        <p:spPr>
          <a:xfrm rot="8351758">
            <a:off x="7748374" y="2102230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512248" y="1696251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5"/>
          <p:cNvSpPr txBox="1"/>
          <p:nvPr/>
        </p:nvSpPr>
        <p:spPr>
          <a:xfrm>
            <a:off x="4829414" y="826313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/>
          <p:nvPr/>
        </p:nvSpPr>
        <p:spPr>
          <a:xfrm>
            <a:off x="888434" y="4647720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5"/>
          <p:cNvSpPr txBox="1"/>
          <p:nvPr/>
        </p:nvSpPr>
        <p:spPr>
          <a:xfrm>
            <a:off x="3437082" y="448593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5"/>
          <p:cNvSpPr txBox="1"/>
          <p:nvPr/>
        </p:nvSpPr>
        <p:spPr>
          <a:xfrm>
            <a:off x="6283687" y="4605898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5"/>
          <p:cNvSpPr txBox="1"/>
          <p:nvPr/>
        </p:nvSpPr>
        <p:spPr>
          <a:xfrm>
            <a:off x="7974174" y="231002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5"/>
          <p:cNvSpPr txBox="1"/>
          <p:nvPr/>
        </p:nvSpPr>
        <p:spPr>
          <a:xfrm>
            <a:off x="5518413" y="2951930"/>
            <a:ext cx="209865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Подождать 2-4 минуты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 txBox="1"/>
          <p:nvPr>
            <p:ph type="ctrTitle"/>
          </p:nvPr>
        </p:nvSpPr>
        <p:spPr>
          <a:xfrm>
            <a:off x="1150440" y="1457238"/>
            <a:ext cx="5139041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Открыть игру на телефоне</a:t>
            </a: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5" name="Google Shape;37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/>
          <p:nvPr/>
        </p:nvSpPr>
        <p:spPr>
          <a:xfrm rot="-7969764">
            <a:off x="4305346" y="766891"/>
            <a:ext cx="1130060" cy="415591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1150440" y="2262033"/>
            <a:ext cx="661548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Я Вам сейчас настрою так, чтобы игра открывалась по ссылке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маска, противогаз, Вымышленный персонаж&#10;&#10;Автоматически созданное описание" id="378" name="Google Shape;378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50218" y="3023662"/>
            <a:ext cx="4039263" cy="2272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7"/>
          <p:cNvSpPr txBox="1"/>
          <p:nvPr>
            <p:ph type="ctrTitle"/>
          </p:nvPr>
        </p:nvSpPr>
        <p:spPr>
          <a:xfrm>
            <a:off x="1150440" y="1457238"/>
            <a:ext cx="5139041" cy="6260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lang="ru-RU" sz="2400">
                <a:latin typeface="Montserrat"/>
                <a:ea typeface="Montserrat"/>
                <a:cs typeface="Montserrat"/>
                <a:sym typeface="Montserrat"/>
              </a:rPr>
              <a:t>Открыть игру на телефоне</a:t>
            </a:r>
            <a:br>
              <a:rPr lang="ru-RU" sz="2400">
                <a:latin typeface="Montserrat"/>
                <a:ea typeface="Montserrat"/>
                <a:cs typeface="Montserrat"/>
                <a:sym typeface="Montserrat"/>
              </a:rPr>
            </a:b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4" name="Google Shape;38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7"/>
          <p:cNvSpPr txBox="1"/>
          <p:nvPr/>
        </p:nvSpPr>
        <p:spPr>
          <a:xfrm>
            <a:off x="1150440" y="2262033"/>
            <a:ext cx="6615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Можем сделать QR код</a:t>
            </a:r>
            <a:endParaRPr b="0" i="0" sz="2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Изображение выглядит как маска, противогаз, Вымышленный персонаж&#10;&#10;Автоматически созданное описание" id="386" name="Google Shape;386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50218" y="3023662"/>
            <a:ext cx="4039263" cy="2272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8"/>
          <p:cNvSpPr txBox="1"/>
          <p:nvPr>
            <p:ph type="title"/>
          </p:nvPr>
        </p:nvSpPr>
        <p:spPr>
          <a:xfrm>
            <a:off x="622450" y="396778"/>
            <a:ext cx="6111600" cy="16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8"/>
          <p:cNvSpPr txBox="1"/>
          <p:nvPr>
            <p:ph idx="1" type="body"/>
          </p:nvPr>
        </p:nvSpPr>
        <p:spPr>
          <a:xfrm>
            <a:off x="634825" y="1161222"/>
            <a:ext cx="6111600" cy="26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Вырезка экрана" id="393" name="Google Shape;39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1501"/>
            <a:ext cx="9201726" cy="589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bbe1b17a3_0_165"/>
          <p:cNvSpPr txBox="1"/>
          <p:nvPr>
            <p:ph type="ctrTitle"/>
          </p:nvPr>
        </p:nvSpPr>
        <p:spPr>
          <a:xfrm>
            <a:off x="944541" y="1773594"/>
            <a:ext cx="70155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1" lang="ru-RU" sz="6000">
                <a:latin typeface="Montserrat"/>
                <a:ea typeface="Montserrat"/>
                <a:cs typeface="Montserrat"/>
                <a:sym typeface="Montserrat"/>
              </a:rPr>
              <a:t>Познакомимся?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0" name="Google Shape;100;g2bbbe1b17a3_0_1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7336" y="131796"/>
            <a:ext cx="1834918" cy="1219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2bbbe1b17a3_0_165"/>
          <p:cNvSpPr txBox="1"/>
          <p:nvPr/>
        </p:nvSpPr>
        <p:spPr>
          <a:xfrm>
            <a:off x="717550" y="3149250"/>
            <a:ext cx="7391700" cy="19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chemeClr val="lt1"/>
                </a:solidFill>
              </a:rPr>
              <a:t>Родитель своё имя и интересный факт про ребенка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chemeClr val="lt1"/>
                </a:solidFill>
              </a:rPr>
              <a:t>А ребята свои имена, и </a:t>
            </a:r>
            <a:r>
              <a:rPr lang="ru-RU" sz="2100">
                <a:solidFill>
                  <a:schemeClr val="lt1"/>
                </a:solidFill>
              </a:rPr>
              <a:t>интересный факт про </a:t>
            </a:r>
            <a:r>
              <a:rPr lang="ru-RU" sz="2100">
                <a:solidFill>
                  <a:schemeClr val="lt1"/>
                </a:solidFill>
              </a:rPr>
              <a:t>родителей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0" y="1113692"/>
            <a:ext cx="9144000" cy="460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1"/>
          <p:cNvSpPr txBox="1"/>
          <p:nvPr>
            <p:ph type="ctrTitle"/>
          </p:nvPr>
        </p:nvSpPr>
        <p:spPr>
          <a:xfrm>
            <a:off x="236040" y="1298156"/>
            <a:ext cx="68241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1" lang="ru-RU">
                <a:solidFill>
                  <a:srgbClr val="7030A0"/>
                </a:solidFill>
                <a:latin typeface="Montserrat"/>
                <a:ea typeface="Montserrat"/>
                <a:cs typeface="Montserrat"/>
                <a:sym typeface="Montserrat"/>
              </a:rPr>
              <a:t>Наши задачи на сегодня.</a:t>
            </a:r>
            <a:endParaRPr/>
          </a:p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738295">
            <a:off x="5751781" y="2472857"/>
            <a:ext cx="3761443" cy="248676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/>
        </p:nvSpPr>
        <p:spPr>
          <a:xfrm>
            <a:off x="127265" y="2021156"/>
            <a:ext cx="78882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7000" lvl="0" marL="8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o"/>
            </a:pPr>
            <a:r>
              <a:rPr lang="ru-RU" sz="2000">
                <a:latin typeface="Montserrat Medium"/>
                <a:ea typeface="Montserrat Medium"/>
                <a:cs typeface="Montserrat Medium"/>
                <a:sym typeface="Montserrat Medium"/>
              </a:rPr>
              <a:t>Знакомство с основами программы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000" lvl="0" marL="8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o"/>
            </a:pPr>
            <a:r>
              <a:rPr lang="ru-RU" sz="2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Знакомство с основами программирования</a:t>
            </a:r>
            <a:endParaRPr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000" lvl="0" marL="8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Char char="o"/>
            </a:pPr>
            <a:r>
              <a:rPr lang="ru-RU" sz="2000">
                <a:latin typeface="Montserrat Medium"/>
                <a:ea typeface="Montserrat Medium"/>
                <a:cs typeface="Montserrat Medium"/>
                <a:sym typeface="Montserrat Medium"/>
              </a:rPr>
              <a:t>Написать код для элементов управления</a:t>
            </a:r>
            <a:endParaRPr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000" lvl="0" marL="8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Char char="o"/>
            </a:pPr>
            <a:r>
              <a:rPr i="0" lang="ru-RU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Протестировать игру</a:t>
            </a:r>
            <a:endParaRPr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000" lvl="0" marL="8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Char char="o"/>
            </a:pPr>
            <a:r>
              <a:rPr i="0" lang="ru-RU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Загрузить игру на сайт/флэшку</a:t>
            </a:r>
            <a:endParaRPr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000" lvl="0" marL="8999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Char char="o"/>
            </a:pPr>
            <a:r>
              <a:rPr i="0" lang="ru-RU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Открыть игру на телефоне/компьютере</a:t>
            </a:r>
            <a:endParaRPr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 rot="1196361">
            <a:off x="644506" y="1702721"/>
            <a:ext cx="1275565" cy="307287"/>
          </a:xfrm>
          <a:prstGeom prst="rightArrow">
            <a:avLst>
              <a:gd fmla="val 50000" name="adj1"/>
              <a:gd fmla="val 110000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7"/>
          <p:cNvSpPr/>
          <p:nvPr/>
        </p:nvSpPr>
        <p:spPr>
          <a:xfrm>
            <a:off x="1997925" y="2117550"/>
            <a:ext cx="420300" cy="138000"/>
          </a:xfrm>
          <a:prstGeom prst="rect">
            <a:avLst/>
          </a:prstGeom>
          <a:noFill/>
          <a:ln cap="flat" cmpd="sng" w="25400">
            <a:solidFill>
              <a:srgbClr val="3718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Детское искусство, графическая вставка, мультфильм, иллюстрация&#10;&#10;Автоматически созданное описание" id="126" name="Google Shape;12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69548" y="3310724"/>
            <a:ext cx="1785938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/>
          <p:nvPr/>
        </p:nvSpPr>
        <p:spPr>
          <a:xfrm rot="1196421">
            <a:off x="349195" y="2614938"/>
            <a:ext cx="1545559" cy="415474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1881298" y="2405476"/>
            <a:ext cx="1055700" cy="2969100"/>
          </a:xfrm>
          <a:prstGeom prst="rect">
            <a:avLst/>
          </a:prstGeom>
          <a:noFill/>
          <a:ln cap="flat" cmpd="sng" w="38100">
            <a:solidFill>
              <a:srgbClr val="37185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6673" y="2161325"/>
            <a:ext cx="1969627" cy="22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501" y="2063526"/>
            <a:ext cx="5235055" cy="3311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>
            <p:ph type="ctrTitle"/>
          </p:nvPr>
        </p:nvSpPr>
        <p:spPr>
          <a:xfrm>
            <a:off x="1150441" y="1457238"/>
            <a:ext cx="7735652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Font typeface="Noto Sans Symbols"/>
              <a:buChar char="✔"/>
            </a:pPr>
            <a:r>
              <a:rPr b="1" lang="ru-RU" sz="2400">
                <a:latin typeface="Montserrat"/>
                <a:ea typeface="Montserrat"/>
                <a:cs typeface="Montserrat"/>
                <a:sym typeface="Montserrat"/>
              </a:rPr>
              <a:t>Знакомство с основами программы</a:t>
            </a: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6947" y="-200198"/>
            <a:ext cx="2140561" cy="165743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 rot="-434867">
            <a:off x="1384054" y="4498815"/>
            <a:ext cx="1545650" cy="415530"/>
          </a:xfrm>
          <a:prstGeom prst="rightArrow">
            <a:avLst>
              <a:gd fmla="val 33309" name="adj1"/>
              <a:gd fmla="val 113032" name="adj2"/>
            </a:avLst>
          </a:prstGeom>
          <a:gradFill>
            <a:gsLst>
              <a:gs pos="0">
                <a:srgbClr val="BA8AFF"/>
              </a:gs>
              <a:gs pos="35000">
                <a:srgbClr val="CBAEFF"/>
              </a:gs>
              <a:gs pos="100000">
                <a:srgbClr val="E8DDFF"/>
              </a:gs>
            </a:gsLst>
            <a:lin ang="16200000" scaled="0"/>
          </a:gradFill>
          <a:ln cap="flat" cmpd="sng" w="9525">
            <a:solidFill>
              <a:srgbClr val="7E33DE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2949750" y="2557500"/>
            <a:ext cx="1853700" cy="2779800"/>
          </a:xfrm>
          <a:prstGeom prst="rect">
            <a:avLst/>
          </a:prstGeom>
          <a:noFill/>
          <a:ln cap="flat" cmpd="sng" w="38100">
            <a:solidFill>
              <a:srgbClr val="37185E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графическая вставка, мультфильм, Детское искусство, Графика&#10;&#10;Автоматически созданное описание" id="146" name="Google Shape;14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34283" y="2970235"/>
            <a:ext cx="2003468" cy="1331193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313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Другая 3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601CB6"/>
      </a:accent1>
      <a:accent2>
        <a:srgbClr val="833AE0"/>
      </a:accent2>
      <a:accent3>
        <a:srgbClr val="2BD6D6"/>
      </a:accent3>
      <a:accent4>
        <a:srgbClr val="FF62C5"/>
      </a:accent4>
      <a:accent5>
        <a:srgbClr val="FFCD31"/>
      </a:accent5>
      <a:accent6>
        <a:srgbClr val="FF8C31"/>
      </a:accent6>
      <a:hlink>
        <a:srgbClr val="D0CECE"/>
      </a:hlink>
      <a:folHlink>
        <a:srgbClr val="D0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